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99" r:id="rId2"/>
    <p:sldId id="300" r:id="rId3"/>
    <p:sldId id="301" r:id="rId4"/>
    <p:sldId id="302" r:id="rId5"/>
    <p:sldId id="303" r:id="rId6"/>
    <p:sldId id="304" r:id="rId7"/>
    <p:sldId id="305" r:id="rId8"/>
    <p:sldId id="306" r:id="rId9"/>
    <p:sldId id="307" r:id="rId10"/>
    <p:sldId id="288" r:id="rId11"/>
    <p:sldId id="289" r:id="rId12"/>
    <p:sldId id="308" r:id="rId13"/>
    <p:sldId id="30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4"/>
    <p:restoredTop sz="94708"/>
  </p:normalViewPr>
  <p:slideViewPr>
    <p:cSldViewPr snapToGrid="0" snapToObjects="1">
      <p:cViewPr varScale="1">
        <p:scale>
          <a:sx n="83" d="100"/>
          <a:sy n="83" d="100"/>
        </p:scale>
        <p:origin x="208"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3D61B-7DBB-8542-BDF2-0E37CC5CF2F0}"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86C88-79C7-1F49-B4BC-7AE3F075B3AE}" type="slidenum">
              <a:rPr lang="en-US" smtClean="0"/>
              <a:t>‹#›</a:t>
            </a:fld>
            <a:endParaRPr lang="en-US"/>
          </a:p>
        </p:txBody>
      </p:sp>
    </p:spTree>
    <p:extLst>
      <p:ext uri="{BB962C8B-B14F-4D97-AF65-F5344CB8AC3E}">
        <p14:creationId xmlns:p14="http://schemas.microsoft.com/office/powerpoint/2010/main" val="633375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all of the areas that are necessary for a query to be completed have text in them, the “submit” button is outlined in red.</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1</a:t>
            </a:fld>
            <a:endParaRPr lang="en-US"/>
          </a:p>
        </p:txBody>
      </p:sp>
    </p:spTree>
    <p:extLst>
      <p:ext uri="{BB962C8B-B14F-4D97-AF65-F5344CB8AC3E}">
        <p14:creationId xmlns:p14="http://schemas.microsoft.com/office/powerpoint/2010/main" val="3307111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NLP is a nice tool but if no one uses it to improve the care or the experience of the patient is it really relevant?  I found this quote which I felt was applicable to NLP and it comes from Douglas Adams who is probably best know for The Hitchhiker’s Guide to the Galaxy but also wrote The Salmon of Doubt.  Designing a User Interface that allows NLP to be used in real-time allows the promise of a clinically-relevant NLP engine to be realized.  In order for this to occur, design elements need to play a key role in development.   Making it as easy to use as possible allows wide spread use and improvement of clinical outcomes in the future.</a:t>
            </a:r>
          </a:p>
        </p:txBody>
      </p:sp>
      <p:sp>
        <p:nvSpPr>
          <p:cNvPr id="4" name="Slide Number Placeholder 3"/>
          <p:cNvSpPr>
            <a:spLocks noGrp="1"/>
          </p:cNvSpPr>
          <p:nvPr>
            <p:ph type="sldNum" sz="quarter" idx="5"/>
          </p:nvPr>
        </p:nvSpPr>
        <p:spPr/>
        <p:txBody>
          <a:bodyPr/>
          <a:lstStyle/>
          <a:p>
            <a:fld id="{3A76B775-9BFF-4D42-B64F-4BCB37C9A7D9}" type="slidenum">
              <a:rPr lang="en-US" smtClean="0"/>
              <a:t>11</a:t>
            </a:fld>
            <a:endParaRPr lang="en-US"/>
          </a:p>
        </p:txBody>
      </p:sp>
    </p:spTree>
    <p:extLst>
      <p:ext uri="{BB962C8B-B14F-4D97-AF65-F5344CB8AC3E}">
        <p14:creationId xmlns:p14="http://schemas.microsoft.com/office/powerpoint/2010/main" val="21545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screen represents the results that occur after the submit button is clicked.  You can use the up and down arrows to move the different sections for search preferences.  These will be remembered the next time you perform a search.</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2</a:t>
            </a:fld>
            <a:endParaRPr lang="en-US"/>
          </a:p>
        </p:txBody>
      </p:sp>
    </p:spTree>
    <p:extLst>
      <p:ext uri="{BB962C8B-B14F-4D97-AF65-F5344CB8AC3E}">
        <p14:creationId xmlns:p14="http://schemas.microsoft.com/office/powerpoint/2010/main" val="185507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 Encounters section is now at the top of the list.  The next step is to click on the encounters section in order to expand it.</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3</a:t>
            </a:fld>
            <a:endParaRPr lang="en-US"/>
          </a:p>
        </p:txBody>
      </p:sp>
    </p:spTree>
    <p:extLst>
      <p:ext uri="{BB962C8B-B14F-4D97-AF65-F5344CB8AC3E}">
        <p14:creationId xmlns:p14="http://schemas.microsoft.com/office/powerpoint/2010/main" val="403672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a summary of the notes that contain the search terms pop up after clicking on the encounters section.  </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4</a:t>
            </a:fld>
            <a:endParaRPr lang="en-US"/>
          </a:p>
        </p:txBody>
      </p:sp>
    </p:spTree>
    <p:extLst>
      <p:ext uri="{BB962C8B-B14F-4D97-AF65-F5344CB8AC3E}">
        <p14:creationId xmlns:p14="http://schemas.microsoft.com/office/powerpoint/2010/main" val="3712728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Clicking on the upper right section allows  you to group the notes by Body System, Date, Diagnosis, Encounter type and location.  We will click on Body System to arrange the notes by body system.</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5</a:t>
            </a:fld>
            <a:endParaRPr lang="en-US"/>
          </a:p>
        </p:txBody>
      </p:sp>
    </p:spTree>
    <p:extLst>
      <p:ext uri="{BB962C8B-B14F-4D97-AF65-F5344CB8AC3E}">
        <p14:creationId xmlns:p14="http://schemas.microsoft.com/office/powerpoint/2010/main" val="170983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 notes are now grouped into body systems.  In order to expand each section, you will click on the plus sign.  </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6</a:t>
            </a:fld>
            <a:endParaRPr lang="en-US"/>
          </a:p>
        </p:txBody>
      </p:sp>
    </p:spTree>
    <p:extLst>
      <p:ext uri="{BB962C8B-B14F-4D97-AF65-F5344CB8AC3E}">
        <p14:creationId xmlns:p14="http://schemas.microsoft.com/office/powerpoint/2010/main" val="144508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expanded all of the sections to demonstrate how it would look.  Note: we need to fix the labels so that they align with the columns, they do not currently do that at this time.</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7</a:t>
            </a:fld>
            <a:endParaRPr lang="en-US"/>
          </a:p>
        </p:txBody>
      </p:sp>
    </p:spTree>
    <p:extLst>
      <p:ext uri="{BB962C8B-B14F-4D97-AF65-F5344CB8AC3E}">
        <p14:creationId xmlns:p14="http://schemas.microsoft.com/office/powerpoint/2010/main" val="3397572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red text shows the search terms that the NLP think apply to the clinical concept of “diabetes.”  Even though the word “diabetes” is not included specifically, it picked up on terms that are associated with diabetes.  This would help to decrease the risk that correct notes would not be displayed as they do not have the specific term “diabetes.”  You can also click the down-thumb to remove the note from the search and the Machine Learning portion of NLP would take info regarding that ”missed” query and use it to help refine the next search.  </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8</a:t>
            </a:fld>
            <a:endParaRPr lang="en-US"/>
          </a:p>
        </p:txBody>
      </p:sp>
    </p:spTree>
    <p:extLst>
      <p:ext uri="{BB962C8B-B14F-4D97-AF65-F5344CB8AC3E}">
        <p14:creationId xmlns:p14="http://schemas.microsoft.com/office/powerpoint/2010/main" val="585494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Clicking on the summary of the note brings up the entire text of the note.  You can then review the note to see if there is anything pertinent that you need to act on.</a:t>
            </a:r>
          </a:p>
          <a:p>
            <a:endParaRPr lang="en-US" dirty="0"/>
          </a:p>
        </p:txBody>
      </p:sp>
      <p:sp>
        <p:nvSpPr>
          <p:cNvPr id="4" name="Slide Number Placeholder 3"/>
          <p:cNvSpPr>
            <a:spLocks noGrp="1"/>
          </p:cNvSpPr>
          <p:nvPr>
            <p:ph type="sldNum" sz="quarter" idx="5"/>
          </p:nvPr>
        </p:nvSpPr>
        <p:spPr/>
        <p:txBody>
          <a:bodyPr/>
          <a:lstStyle/>
          <a:p>
            <a:fld id="{3A76B775-9BFF-4D42-B64F-4BCB37C9A7D9}" type="slidenum">
              <a:rPr lang="en-US" smtClean="0"/>
              <a:t>9</a:t>
            </a:fld>
            <a:endParaRPr lang="en-US"/>
          </a:p>
        </p:txBody>
      </p:sp>
    </p:spTree>
    <p:extLst>
      <p:ext uri="{BB962C8B-B14F-4D97-AF65-F5344CB8AC3E}">
        <p14:creationId xmlns:p14="http://schemas.microsoft.com/office/powerpoint/2010/main" val="2984556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AED3-6B48-D548-9E68-4B9D9FE278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EC8014-97F1-A642-874A-35241283F4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18C30-2635-874D-94FA-061C2C5E0579}"/>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5" name="Footer Placeholder 4">
            <a:extLst>
              <a:ext uri="{FF2B5EF4-FFF2-40B4-BE49-F238E27FC236}">
                <a16:creationId xmlns:a16="http://schemas.microsoft.com/office/drawing/2014/main" id="{7D505144-C02C-3544-8710-E5441F4F7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26A1D-590E-9B4A-A12B-E824D7ABD13C}"/>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208035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B37BE-81DA-E843-9EF3-AA19C7498D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DD573A-6C11-7646-BB50-A63C6E7EA0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B189D-4B34-F448-874B-81C5FF49B4CE}"/>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5" name="Footer Placeholder 4">
            <a:extLst>
              <a:ext uri="{FF2B5EF4-FFF2-40B4-BE49-F238E27FC236}">
                <a16:creationId xmlns:a16="http://schemas.microsoft.com/office/drawing/2014/main" id="{4E34B883-5E0E-F84F-A1E8-9EB1AC1A1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3D207-9B91-A444-B133-B96ABA082D75}"/>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719277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05C38E-EE8B-7641-844A-92B5595C1A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79BA35-DF3B-8949-BA14-4EA17886822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6B164-6BD8-974F-A03F-8D6B13D1F23D}"/>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5" name="Footer Placeholder 4">
            <a:extLst>
              <a:ext uri="{FF2B5EF4-FFF2-40B4-BE49-F238E27FC236}">
                <a16:creationId xmlns:a16="http://schemas.microsoft.com/office/drawing/2014/main" id="{F0C4AA03-219B-0F44-938C-42B68C85B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EDF905-100E-8E4A-B82E-0936BCA7E213}"/>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397856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6F3B-72F4-3345-B2D1-9E267952FF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308DA7-0EB1-AF48-88A6-16D71F5CD0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A5B8D3-60C3-F141-BF37-4569DD649A96}"/>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5" name="Footer Placeholder 4">
            <a:extLst>
              <a:ext uri="{FF2B5EF4-FFF2-40B4-BE49-F238E27FC236}">
                <a16:creationId xmlns:a16="http://schemas.microsoft.com/office/drawing/2014/main" id="{F4AB4F67-4DFC-974C-8577-A2A7876CB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3B116-8F87-B747-A9E2-D8661133F4CE}"/>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112314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EBD4-30D0-BB4D-8511-FF8EFC7D69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25C3EF-7C80-F147-A7A1-4B48198099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C3348F3-ED12-0B4D-A1EF-FCB488DF9DCC}"/>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5" name="Footer Placeholder 4">
            <a:extLst>
              <a:ext uri="{FF2B5EF4-FFF2-40B4-BE49-F238E27FC236}">
                <a16:creationId xmlns:a16="http://schemas.microsoft.com/office/drawing/2014/main" id="{6A587442-1747-2A40-8043-EA1C47D5E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63AEC-71A8-1F4F-9567-424E1D073CB8}"/>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14029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D402-7469-3D4C-9C1E-C73F6C9A08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51FD21-79F1-5946-89B0-84E79DBBA8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CE1C05-2298-CD41-8E0B-A31D81F2F06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29432B-5705-9B4F-8310-F0A4367A0B86}"/>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6" name="Footer Placeholder 5">
            <a:extLst>
              <a:ext uri="{FF2B5EF4-FFF2-40B4-BE49-F238E27FC236}">
                <a16:creationId xmlns:a16="http://schemas.microsoft.com/office/drawing/2014/main" id="{DD94A25E-7751-3A4B-BA80-9025FD3CA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7CC909-A5BE-474D-966E-7EDBF3C4F5B8}"/>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21520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DF56-A217-334A-9A0E-6D0F54743D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CFD017-3AAD-A34F-8E1B-F4DFC02F6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39D06FD-31AD-7546-B4B5-DA9F681566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7D3666-DD83-D345-AB2B-56860462D0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FF3845-C595-2F4B-BD15-3BAD1F102A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97CCAD-774A-C84A-AB46-AC5A5D09994B}"/>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8" name="Footer Placeholder 7">
            <a:extLst>
              <a:ext uri="{FF2B5EF4-FFF2-40B4-BE49-F238E27FC236}">
                <a16:creationId xmlns:a16="http://schemas.microsoft.com/office/drawing/2014/main" id="{48F08144-2B96-4045-BA45-DAB46FE469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1875F0-8971-E745-BDE2-D798932AD54E}"/>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3720895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5FBE-CE10-534A-AC7E-387D91C834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A8438A-F714-1A4B-8F50-795BAF614C38}"/>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4" name="Footer Placeholder 3">
            <a:extLst>
              <a:ext uri="{FF2B5EF4-FFF2-40B4-BE49-F238E27FC236}">
                <a16:creationId xmlns:a16="http://schemas.microsoft.com/office/drawing/2014/main" id="{CB67D825-5F6F-384C-AD63-898DFEADCF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F2AFA1-7E44-8E45-9222-8ED3E83576BF}"/>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1208186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237FF3-3C55-1C4C-BC35-9E2F77D2AD91}"/>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3" name="Footer Placeholder 2">
            <a:extLst>
              <a:ext uri="{FF2B5EF4-FFF2-40B4-BE49-F238E27FC236}">
                <a16:creationId xmlns:a16="http://schemas.microsoft.com/office/drawing/2014/main" id="{656682F4-9982-B14C-8551-7D2819A5E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F8C918-D1B2-434F-9DCC-0B241921514F}"/>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4233050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1657-DCEA-824E-9A0E-D54CFC02E5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0DD86-1933-DB45-A119-5A70128234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588A97-D6BC-0D4D-954E-EB699A6E86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8676D7-DCAD-5E46-9855-96EDADF9A5F4}"/>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6" name="Footer Placeholder 5">
            <a:extLst>
              <a:ext uri="{FF2B5EF4-FFF2-40B4-BE49-F238E27FC236}">
                <a16:creationId xmlns:a16="http://schemas.microsoft.com/office/drawing/2014/main" id="{85A6D917-7E95-8C46-A752-BA71C29A3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2DEAC4-378C-644E-BC4A-2876C1DB8700}"/>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150606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2ACC-B664-A940-B0C5-B350C3D115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BB41EE-1C4F-1145-AA4F-49811E841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4B0061-2D88-9844-9941-A81F610E2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989384-29B8-2049-8CE7-9A1F189BFAF4}"/>
              </a:ext>
            </a:extLst>
          </p:cNvPr>
          <p:cNvSpPr>
            <a:spLocks noGrp="1"/>
          </p:cNvSpPr>
          <p:nvPr>
            <p:ph type="dt" sz="half" idx="10"/>
          </p:nvPr>
        </p:nvSpPr>
        <p:spPr/>
        <p:txBody>
          <a:bodyPr/>
          <a:lstStyle/>
          <a:p>
            <a:fld id="{7670B77F-0FC0-F54D-B8D4-8CF159BD495D}" type="datetimeFigureOut">
              <a:rPr lang="en-US" smtClean="0"/>
              <a:t>1/29/19</a:t>
            </a:fld>
            <a:endParaRPr lang="en-US"/>
          </a:p>
        </p:txBody>
      </p:sp>
      <p:sp>
        <p:nvSpPr>
          <p:cNvPr id="6" name="Footer Placeholder 5">
            <a:extLst>
              <a:ext uri="{FF2B5EF4-FFF2-40B4-BE49-F238E27FC236}">
                <a16:creationId xmlns:a16="http://schemas.microsoft.com/office/drawing/2014/main" id="{E6D811EA-5BC9-E04B-8581-3B28DDB80A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FD46F3-BE2D-B54C-A44A-0A9F8CBDEEC0}"/>
              </a:ext>
            </a:extLst>
          </p:cNvPr>
          <p:cNvSpPr>
            <a:spLocks noGrp="1"/>
          </p:cNvSpPr>
          <p:nvPr>
            <p:ph type="sldNum" sz="quarter" idx="12"/>
          </p:nvPr>
        </p:nvSpPr>
        <p:spPr/>
        <p:txBody>
          <a:bodyPr/>
          <a:lstStyle/>
          <a:p>
            <a:fld id="{8A16886A-89F3-B147-8615-6492DCB18B8E}" type="slidenum">
              <a:rPr lang="en-US" smtClean="0"/>
              <a:t>‹#›</a:t>
            </a:fld>
            <a:endParaRPr lang="en-US"/>
          </a:p>
        </p:txBody>
      </p:sp>
    </p:spTree>
    <p:extLst>
      <p:ext uri="{BB962C8B-B14F-4D97-AF65-F5344CB8AC3E}">
        <p14:creationId xmlns:p14="http://schemas.microsoft.com/office/powerpoint/2010/main" val="3299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1D6E01-DE63-6540-AD12-8D43FFE563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FE647-5505-5543-8ABF-6AF2A8B5B0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EEEFB-E501-5441-B591-DA64A56FD7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70B77F-0FC0-F54D-B8D4-8CF159BD495D}" type="datetimeFigureOut">
              <a:rPr lang="en-US" smtClean="0"/>
              <a:t>1/29/19</a:t>
            </a:fld>
            <a:endParaRPr lang="en-US"/>
          </a:p>
        </p:txBody>
      </p:sp>
      <p:sp>
        <p:nvSpPr>
          <p:cNvPr id="5" name="Footer Placeholder 4">
            <a:extLst>
              <a:ext uri="{FF2B5EF4-FFF2-40B4-BE49-F238E27FC236}">
                <a16:creationId xmlns:a16="http://schemas.microsoft.com/office/drawing/2014/main" id="{E5AFD9AE-C333-A948-977D-A318485B9A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BCDEF3-86E4-0949-AE9A-76ED620556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6886A-89F3-B147-8615-6492DCB18B8E}" type="slidenum">
              <a:rPr lang="en-US" smtClean="0"/>
              <a:t>‹#›</a:t>
            </a:fld>
            <a:endParaRPr lang="en-US"/>
          </a:p>
        </p:txBody>
      </p:sp>
    </p:spTree>
    <p:extLst>
      <p:ext uri="{BB962C8B-B14F-4D97-AF65-F5344CB8AC3E}">
        <p14:creationId xmlns:p14="http://schemas.microsoft.com/office/powerpoint/2010/main" val="38442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dreads.com/work/quotes/80932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078DAA-06B2-7E4A-B67C-40B675224374}"/>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F4C370DB-29D4-7648-B453-2C3D4E246F5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363379-18CF-E049-86CD-955CE0AB8AB8}"/>
              </a:ext>
            </a:extLst>
          </p:cNvPr>
          <p:cNvPicPr>
            <a:picLocks noChangeAspect="1"/>
          </p:cNvPicPr>
          <p:nvPr/>
        </p:nvPicPr>
        <p:blipFill>
          <a:blip r:embed="rId3"/>
          <a:stretch>
            <a:fillRect/>
          </a:stretch>
        </p:blipFill>
        <p:spPr>
          <a:xfrm>
            <a:off x="129966" y="861392"/>
            <a:ext cx="11929511" cy="5678231"/>
          </a:xfrm>
          <a:prstGeom prst="rect">
            <a:avLst/>
          </a:prstGeom>
        </p:spPr>
      </p:pic>
      <p:sp>
        <p:nvSpPr>
          <p:cNvPr id="5" name="TextBox 4">
            <a:extLst>
              <a:ext uri="{FF2B5EF4-FFF2-40B4-BE49-F238E27FC236}">
                <a16:creationId xmlns:a16="http://schemas.microsoft.com/office/drawing/2014/main" id="{4C6CB91F-2381-E843-ABEA-11F8CFE5C40A}"/>
              </a:ext>
            </a:extLst>
          </p:cNvPr>
          <p:cNvSpPr txBox="1"/>
          <p:nvPr/>
        </p:nvSpPr>
        <p:spPr>
          <a:xfrm>
            <a:off x="609600" y="2224732"/>
            <a:ext cx="1082566" cy="215444"/>
          </a:xfrm>
          <a:prstGeom prst="rect">
            <a:avLst/>
          </a:prstGeom>
          <a:solidFill>
            <a:schemeClr val="bg1"/>
          </a:solidFill>
        </p:spPr>
        <p:txBody>
          <a:bodyPr wrap="square" rtlCol="0">
            <a:spAutoFit/>
          </a:bodyPr>
          <a:lstStyle/>
          <a:p>
            <a:r>
              <a:rPr lang="en-US" sz="800" dirty="0"/>
              <a:t>Diabetes</a:t>
            </a:r>
          </a:p>
        </p:txBody>
      </p:sp>
      <p:sp>
        <p:nvSpPr>
          <p:cNvPr id="6" name="TextBox 5">
            <a:extLst>
              <a:ext uri="{FF2B5EF4-FFF2-40B4-BE49-F238E27FC236}">
                <a16:creationId xmlns:a16="http://schemas.microsoft.com/office/drawing/2014/main" id="{E27C9162-8365-A346-858C-4A43D6387ED5}"/>
              </a:ext>
            </a:extLst>
          </p:cNvPr>
          <p:cNvSpPr txBox="1"/>
          <p:nvPr/>
        </p:nvSpPr>
        <p:spPr>
          <a:xfrm>
            <a:off x="3013275" y="2769752"/>
            <a:ext cx="1082566" cy="215444"/>
          </a:xfrm>
          <a:prstGeom prst="rect">
            <a:avLst/>
          </a:prstGeom>
          <a:solidFill>
            <a:schemeClr val="bg1"/>
          </a:solidFill>
        </p:spPr>
        <p:txBody>
          <a:bodyPr wrap="square" rtlCol="0">
            <a:spAutoFit/>
          </a:bodyPr>
          <a:lstStyle/>
          <a:p>
            <a:r>
              <a:rPr lang="en-US" sz="800" dirty="0"/>
              <a:t>Diabetes</a:t>
            </a:r>
          </a:p>
        </p:txBody>
      </p:sp>
      <p:sp>
        <p:nvSpPr>
          <p:cNvPr id="7" name="TextBox 6">
            <a:extLst>
              <a:ext uri="{FF2B5EF4-FFF2-40B4-BE49-F238E27FC236}">
                <a16:creationId xmlns:a16="http://schemas.microsoft.com/office/drawing/2014/main" id="{258EA4C2-CB47-4444-9BD5-24A28BC53F86}"/>
              </a:ext>
            </a:extLst>
          </p:cNvPr>
          <p:cNvSpPr txBox="1"/>
          <p:nvPr/>
        </p:nvSpPr>
        <p:spPr>
          <a:xfrm>
            <a:off x="6315115" y="1639957"/>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335987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D18A46-40F6-7345-9A53-6F82129EEFFD}"/>
              </a:ext>
            </a:extLst>
          </p:cNvPr>
          <p:cNvSpPr>
            <a:spLocks noGrp="1"/>
          </p:cNvSpPr>
          <p:nvPr>
            <p:ph idx="1"/>
          </p:nvPr>
        </p:nvSpPr>
        <p:spPr>
          <a:xfrm>
            <a:off x="609600" y="1600201"/>
            <a:ext cx="10972800" cy="4781938"/>
          </a:xfrm>
        </p:spPr>
        <p:txBody>
          <a:bodyPr>
            <a:normAutofit lnSpcReduction="10000"/>
          </a:bodyPr>
          <a:lstStyle/>
          <a:p>
            <a:pPr marL="285750" indent="-285750">
              <a:buFont typeface="Arial" panose="020B0604020202020204" pitchFamily="34" charset="0"/>
              <a:buChar char="•"/>
            </a:pPr>
            <a:r>
              <a:rPr lang="en-US" dirty="0"/>
              <a:t>Strengths</a:t>
            </a:r>
          </a:p>
          <a:p>
            <a:pPr marL="742950" lvl="1" indent="-285750">
              <a:buFont typeface="Arial" panose="020B0604020202020204" pitchFamily="34" charset="0"/>
              <a:buChar char="•"/>
            </a:pPr>
            <a:r>
              <a:rPr lang="en-US" dirty="0"/>
              <a:t>Transforms unstructured non-computable data into structured content</a:t>
            </a:r>
          </a:p>
          <a:p>
            <a:pPr marL="742950" lvl="1" indent="-285750">
              <a:buFont typeface="Arial" panose="020B0604020202020204" pitchFamily="34" charset="0"/>
              <a:buChar char="•"/>
            </a:pPr>
            <a:r>
              <a:rPr lang="en-US" dirty="0"/>
              <a:t>Understands clinical context</a:t>
            </a:r>
          </a:p>
          <a:p>
            <a:pPr marL="742950" lvl="1" indent="-285750">
              <a:buFont typeface="Arial" panose="020B0604020202020204" pitchFamily="34" charset="0"/>
              <a:buChar char="•"/>
            </a:pPr>
            <a:r>
              <a:rPr lang="en-US" dirty="0"/>
              <a:t>Interface designed for clinicians</a:t>
            </a:r>
          </a:p>
          <a:p>
            <a:pPr marL="742950" lvl="1" indent="-285750">
              <a:buFont typeface="Arial" panose="020B0604020202020204" pitchFamily="34" charset="0"/>
              <a:buChar char="•"/>
            </a:pPr>
            <a:r>
              <a:rPr lang="en-US" dirty="0"/>
              <a:t>Makes accessing the combined VA/DoD patient data easier</a:t>
            </a:r>
          </a:p>
          <a:p>
            <a:pPr marL="742950" lvl="1" indent="-285750">
              <a:buFont typeface="Arial" panose="020B0604020202020204" pitchFamily="34" charset="0"/>
              <a:buChar char="•"/>
            </a:pPr>
            <a:r>
              <a:rPr lang="en-US" dirty="0"/>
              <a:t>Uses machine learning to continuously improve accuracy and relevance of returned search results</a:t>
            </a:r>
          </a:p>
          <a:p>
            <a:pPr marL="285750" indent="-285750">
              <a:buFont typeface="Arial" panose="020B0604020202020204" pitchFamily="34" charset="0"/>
              <a:buChar char="•"/>
            </a:pPr>
            <a:r>
              <a:rPr lang="en-US" dirty="0"/>
              <a:t>Weaknesses</a:t>
            </a:r>
          </a:p>
          <a:p>
            <a:pPr marL="742950" lvl="1" indent="-285750">
              <a:buFont typeface="Arial" panose="020B0604020202020204" pitchFamily="34" charset="0"/>
              <a:buChar char="•"/>
            </a:pPr>
            <a:r>
              <a:rPr lang="en-US" dirty="0"/>
              <a:t>Return /load time for large result sets</a:t>
            </a:r>
          </a:p>
          <a:p>
            <a:pPr marL="742950" lvl="1" indent="-285750">
              <a:buFont typeface="Arial" panose="020B0604020202020204" pitchFamily="34" charset="0"/>
              <a:buChar char="•"/>
            </a:pPr>
            <a:r>
              <a:rPr lang="en-US" dirty="0"/>
              <a:t>Sits in protected enclave making rapid development challenging</a:t>
            </a:r>
          </a:p>
          <a:p>
            <a:pPr marL="742950" lvl="1" indent="-285750">
              <a:buFont typeface="Arial" panose="020B0604020202020204" pitchFamily="34" charset="0"/>
              <a:buChar char="•"/>
            </a:pPr>
            <a:r>
              <a:rPr lang="en-US" dirty="0"/>
              <a:t>Not integrated with the EHR at this time</a:t>
            </a:r>
          </a:p>
          <a:p>
            <a:pPr marL="742950" lvl="1" indent="-285750">
              <a:buFont typeface="Arial" panose="020B0604020202020204" pitchFamily="34" charset="0"/>
              <a:buChar char="•"/>
            </a:pPr>
            <a:r>
              <a:rPr lang="en-US" dirty="0"/>
              <a:t>Algorithms not transparent</a:t>
            </a:r>
          </a:p>
        </p:txBody>
      </p:sp>
      <p:sp>
        <p:nvSpPr>
          <p:cNvPr id="2" name="Title 1">
            <a:extLst>
              <a:ext uri="{FF2B5EF4-FFF2-40B4-BE49-F238E27FC236}">
                <a16:creationId xmlns:a16="http://schemas.microsoft.com/office/drawing/2014/main" id="{EE536B91-CCB2-424F-A969-468210C2C7A2}"/>
              </a:ext>
            </a:extLst>
          </p:cNvPr>
          <p:cNvSpPr>
            <a:spLocks noGrp="1"/>
          </p:cNvSpPr>
          <p:nvPr>
            <p:ph type="title"/>
          </p:nvPr>
        </p:nvSpPr>
        <p:spPr/>
        <p:txBody>
          <a:bodyPr/>
          <a:lstStyle/>
          <a:p>
            <a:r>
              <a:rPr lang="en-US" dirty="0"/>
              <a:t>Strengths and Weaknesses</a:t>
            </a:r>
          </a:p>
        </p:txBody>
      </p:sp>
    </p:spTree>
    <p:extLst>
      <p:ext uri="{BB962C8B-B14F-4D97-AF65-F5344CB8AC3E}">
        <p14:creationId xmlns:p14="http://schemas.microsoft.com/office/powerpoint/2010/main" val="4129679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B2862-646B-3247-BF18-124C7CFF8AB6}"/>
              </a:ext>
            </a:extLst>
          </p:cNvPr>
          <p:cNvSpPr>
            <a:spLocks noGrp="1"/>
          </p:cNvSpPr>
          <p:nvPr>
            <p:ph idx="1"/>
          </p:nvPr>
        </p:nvSpPr>
        <p:spPr>
          <a:xfrm>
            <a:off x="609600" y="1600201"/>
            <a:ext cx="10972800" cy="1107996"/>
          </a:xfrm>
        </p:spPr>
        <p:txBody>
          <a:bodyPr>
            <a:normAutofit fontScale="85000" lnSpcReduction="10000"/>
          </a:bodyPr>
          <a:lstStyle/>
          <a:p>
            <a:pPr marL="285750" indent="-285750">
              <a:buFont typeface="Arial" panose="020B0604020202020204" pitchFamily="34" charset="0"/>
              <a:buChar char="•"/>
            </a:pPr>
            <a:r>
              <a:rPr lang="en-US" dirty="0"/>
              <a:t>“We are stuck with technology when what we really want is just stuff that works.” </a:t>
            </a:r>
            <a:br>
              <a:rPr lang="en-US" dirty="0"/>
            </a:br>
            <a:r>
              <a:rPr lang="en-US" dirty="0"/>
              <a:t>― Douglas Adams</a:t>
            </a:r>
            <a:r>
              <a:rPr lang="en-US" b="1" dirty="0"/>
              <a:t>, </a:t>
            </a:r>
            <a:r>
              <a:rPr lang="en-US" dirty="0">
                <a:hlinkClick r:id="rId3"/>
              </a:rPr>
              <a:t>The Salmon of Doubt</a:t>
            </a:r>
            <a:r>
              <a:rPr lang="en-US" baseline="30000" dirty="0"/>
              <a:t>8</a:t>
            </a:r>
          </a:p>
          <a:p>
            <a:pPr marL="285750" indent="-285750">
              <a:buFont typeface="Arial" panose="020B0604020202020204" pitchFamily="34" charset="0"/>
              <a:buChar char="•"/>
            </a:pPr>
            <a:r>
              <a:rPr lang="en-US" dirty="0"/>
              <a:t>The promise of NLP is improved when clinicians can use it</a:t>
            </a:r>
          </a:p>
          <a:p>
            <a:pPr marL="285750" indent="-28575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94746D1C-D40D-F04F-BC39-F9F76BFA32C2}"/>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730473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D21E55-A265-134D-B792-E24A6E5FDD91}"/>
              </a:ext>
            </a:extLst>
          </p:cNvPr>
          <p:cNvSpPr>
            <a:spLocks noGrp="1"/>
          </p:cNvSpPr>
          <p:nvPr>
            <p:ph idx="1"/>
          </p:nvPr>
        </p:nvSpPr>
        <p:spPr/>
        <p:txBody>
          <a:bodyPr/>
          <a:lstStyle/>
          <a:p>
            <a:r>
              <a:rPr lang="en-US" dirty="0"/>
              <a:t>Dave Hazel: Technical SME</a:t>
            </a:r>
          </a:p>
          <a:p>
            <a:r>
              <a:rPr lang="en-US" dirty="0"/>
              <a:t>Michelle Ward: DBA/Developer</a:t>
            </a:r>
          </a:p>
          <a:p>
            <a:r>
              <a:rPr lang="en-US" dirty="0"/>
              <a:t>Robert Marshall, MD, MPH, MISM, FAAFP: MAMC CI Program Director</a:t>
            </a:r>
          </a:p>
          <a:p>
            <a:r>
              <a:rPr lang="en-US" dirty="0"/>
              <a:t>Richard Barnhill: Deputy CMIO, MAMC</a:t>
            </a:r>
          </a:p>
          <a:p>
            <a:r>
              <a:rPr lang="en-US" dirty="0"/>
              <a:t>Elena </a:t>
            </a:r>
            <a:r>
              <a:rPr lang="en-US" dirty="0" err="1"/>
              <a:t>Spieker</a:t>
            </a:r>
            <a:r>
              <a:rPr lang="en-US" dirty="0"/>
              <a:t>, Ph.D.: Project Manager</a:t>
            </a:r>
          </a:p>
        </p:txBody>
      </p:sp>
      <p:sp>
        <p:nvSpPr>
          <p:cNvPr id="2" name="Title 1">
            <a:extLst>
              <a:ext uri="{FF2B5EF4-FFF2-40B4-BE49-F238E27FC236}">
                <a16:creationId xmlns:a16="http://schemas.microsoft.com/office/drawing/2014/main" id="{F64BA1E7-3E8B-C143-9CDD-4FE5E1DAAAFB}"/>
              </a:ext>
            </a:extLst>
          </p:cNvPr>
          <p:cNvSpPr>
            <a:spLocks noGrp="1"/>
          </p:cNvSpPr>
          <p:nvPr>
            <p:ph type="title"/>
          </p:nvPr>
        </p:nvSpPr>
        <p:spPr/>
        <p:txBody>
          <a:bodyPr/>
          <a:lstStyle/>
          <a:p>
            <a:r>
              <a:rPr lang="en-US" dirty="0"/>
              <a:t>Acknowledgments (in no particular order)</a:t>
            </a:r>
          </a:p>
        </p:txBody>
      </p:sp>
    </p:spTree>
    <p:extLst>
      <p:ext uri="{BB962C8B-B14F-4D97-AF65-F5344CB8AC3E}">
        <p14:creationId xmlns:p14="http://schemas.microsoft.com/office/powerpoint/2010/main" val="1411942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736DC-8A9B-E347-AFDB-62B844EB477F}"/>
              </a:ext>
            </a:extLst>
          </p:cNvPr>
          <p:cNvSpPr>
            <a:spLocks noGrp="1"/>
          </p:cNvSpPr>
          <p:nvPr>
            <p:ph idx="1"/>
          </p:nvPr>
        </p:nvSpPr>
        <p:spPr>
          <a:xfrm>
            <a:off x="609600" y="1600201"/>
            <a:ext cx="10972800" cy="4912566"/>
          </a:xfrm>
        </p:spPr>
        <p:txBody>
          <a:bodyPr>
            <a:normAutofit fontScale="70000" lnSpcReduction="20000"/>
          </a:bodyPr>
          <a:lstStyle/>
          <a:p>
            <a:pPr marL="514350" indent="-514350">
              <a:buFont typeface="+mj-lt"/>
              <a:buAutoNum type="arabicPeriod"/>
            </a:pPr>
            <a:r>
              <a:rPr lang="en-US" dirty="0" err="1"/>
              <a:t>Tufte</a:t>
            </a:r>
            <a:r>
              <a:rPr lang="en-US" dirty="0"/>
              <a:t>, E.R. (1990).  </a:t>
            </a:r>
            <a:r>
              <a:rPr lang="en-US" i="1" dirty="0"/>
              <a:t>Envisioning Information</a:t>
            </a:r>
            <a:r>
              <a:rPr lang="en-US" dirty="0"/>
              <a:t>.  Connecticut: Graphics Press.</a:t>
            </a:r>
          </a:p>
          <a:p>
            <a:pPr marL="514350" indent="-514350">
              <a:buFont typeface="+mj-lt"/>
              <a:buAutoNum type="arabicPeriod"/>
            </a:pPr>
            <a:r>
              <a:rPr lang="en-US" dirty="0" err="1"/>
              <a:t>Powsner</a:t>
            </a:r>
            <a:r>
              <a:rPr lang="en-US" dirty="0"/>
              <a:t>, &amp; </a:t>
            </a:r>
            <a:r>
              <a:rPr lang="en-US" dirty="0" err="1"/>
              <a:t>Tufte</a:t>
            </a:r>
            <a:r>
              <a:rPr lang="en-US" dirty="0"/>
              <a:t>. (1994). Graphical summary of patient status. The Lancet, 344(8919), 386-389.</a:t>
            </a:r>
          </a:p>
          <a:p>
            <a:pPr marL="514350" indent="-514350">
              <a:buFont typeface="+mj-lt"/>
              <a:buAutoNum type="arabicPeriod"/>
            </a:pPr>
            <a:r>
              <a:rPr lang="en-US" dirty="0"/>
              <a:t>Rizvi, Harder, </a:t>
            </a:r>
            <a:r>
              <a:rPr lang="en-US" dirty="0" err="1"/>
              <a:t>Hultman</a:t>
            </a:r>
            <a:r>
              <a:rPr lang="en-US" dirty="0"/>
              <a:t>, Adam, Kim, </a:t>
            </a:r>
            <a:r>
              <a:rPr lang="en-US" dirty="0" err="1"/>
              <a:t>Pakhomov</a:t>
            </a:r>
            <a:r>
              <a:rPr lang="en-US" dirty="0"/>
              <a:t>, &amp; Melton. (2016). A comparative observational study of inpatient clinical note-entry and reading/retrieval styles adopted by physicians. International Journal of Medical Informatics, 90, 1-11.</a:t>
            </a:r>
          </a:p>
          <a:p>
            <a:pPr marL="514350" indent="-514350">
              <a:buFont typeface="+mj-lt"/>
              <a:buAutoNum type="arabicPeriod"/>
            </a:pPr>
            <a:r>
              <a:rPr lang="en-US" dirty="0"/>
              <a:t>Winker, M., </a:t>
            </a:r>
            <a:r>
              <a:rPr lang="en-US" dirty="0" err="1"/>
              <a:t>Flanagin</a:t>
            </a:r>
            <a:r>
              <a:rPr lang="en-US" dirty="0"/>
              <a:t>, A., Chi-</a:t>
            </a:r>
            <a:r>
              <a:rPr lang="en-US" dirty="0" err="1"/>
              <a:t>Lum</a:t>
            </a:r>
            <a:r>
              <a:rPr lang="en-US" dirty="0"/>
              <a:t>, B., White, J., Andrews, K., Kennett, R., . . . </a:t>
            </a:r>
            <a:r>
              <a:rPr lang="en-US" dirty="0" err="1"/>
              <a:t>Musacchio</a:t>
            </a:r>
            <a:r>
              <a:rPr lang="en-US" dirty="0"/>
              <a:t>, R. (2000). Guidelines for Medical and Health Information Sites on the Internet: Principles Governing AMA Web Sites. JAMA, 283(12), 1600-1606.</a:t>
            </a:r>
          </a:p>
          <a:p>
            <a:pPr marL="514350" indent="-514350">
              <a:buFont typeface="+mj-lt"/>
              <a:buAutoNum type="arabicPeriod"/>
            </a:pPr>
            <a:r>
              <a:rPr lang="en-US" dirty="0"/>
              <a:t>Drews, </a:t>
            </a:r>
            <a:r>
              <a:rPr lang="en-US" dirty="0" err="1"/>
              <a:t>Zadra</a:t>
            </a:r>
            <a:r>
              <a:rPr lang="en-US" dirty="0"/>
              <a:t>, &amp; </a:t>
            </a:r>
            <a:r>
              <a:rPr lang="en-US" dirty="0" err="1"/>
              <a:t>Gleed</a:t>
            </a:r>
            <a:r>
              <a:rPr lang="en-US" dirty="0"/>
              <a:t>. (2018). Electronic health record on the go: Device form factor and Fitts’ law. International Journal of Medical Informatics, 111, 37-44.</a:t>
            </a:r>
          </a:p>
          <a:p>
            <a:pPr marL="514350" indent="-514350">
              <a:buFont typeface="+mj-lt"/>
              <a:buAutoNum type="arabicPeriod"/>
            </a:pPr>
            <a:r>
              <a:rPr lang="en-US" dirty="0" err="1"/>
              <a:t>Eysenbach</a:t>
            </a:r>
            <a:r>
              <a:rPr lang="en-US" dirty="0"/>
              <a:t>, G., Bradley, S., </a:t>
            </a:r>
            <a:r>
              <a:rPr lang="en-US" dirty="0" err="1"/>
              <a:t>Kuziemsky</a:t>
            </a:r>
            <a:r>
              <a:rPr lang="en-US" dirty="0"/>
              <a:t>, C., Curzon, P., Ehrler, F., Haller, G., . . . </a:t>
            </a:r>
            <a:r>
              <a:rPr lang="en-US" dirty="0" err="1"/>
              <a:t>Lovis</a:t>
            </a:r>
            <a:r>
              <a:rPr lang="en-US" dirty="0"/>
              <a:t>, C. (2015). Assessing the Usability of Six Data Entry Mobile Interfaces for Caregivers: A Randomized Trial. JMIR Human Factors, 2(2), E15.</a:t>
            </a:r>
          </a:p>
          <a:p>
            <a:pPr marL="514350" indent="-514350">
              <a:buFont typeface="+mj-lt"/>
              <a:buAutoNum type="arabicPeriod"/>
            </a:pPr>
            <a:r>
              <a:rPr lang="en-US" dirty="0"/>
              <a:t>Zheng, Kai, </a:t>
            </a:r>
            <a:r>
              <a:rPr lang="en-US" dirty="0" err="1"/>
              <a:t>Vydiswaran</a:t>
            </a:r>
            <a:r>
              <a:rPr lang="en-US" dirty="0"/>
              <a:t>, V.G. Vinod, Liu, Yang, Wang, Yue, Stubbs, Amber, </a:t>
            </a:r>
            <a:r>
              <a:rPr lang="en-US" dirty="0" err="1"/>
              <a:t>Uzuner</a:t>
            </a:r>
            <a:r>
              <a:rPr lang="en-US" dirty="0"/>
              <a:t>, </a:t>
            </a:r>
            <a:r>
              <a:rPr lang="en-US" dirty="0" err="1"/>
              <a:t>Özlem</a:t>
            </a:r>
            <a:r>
              <a:rPr lang="en-US" dirty="0"/>
              <a:t>, . . . Xu, Hua. (2015). Ease of adoption of clinical natural language processing software: An evaluation of five systems. Journal of Biomedical Informatics, 58(</a:t>
            </a:r>
            <a:r>
              <a:rPr lang="en-US" dirty="0" err="1"/>
              <a:t>Suppl</a:t>
            </a:r>
            <a:r>
              <a:rPr lang="en-US" dirty="0"/>
              <a:t>), S189-S196.</a:t>
            </a:r>
          </a:p>
          <a:p>
            <a:pPr marL="514350" indent="-514350">
              <a:buFont typeface="+mj-lt"/>
              <a:buAutoNum type="arabicPeriod"/>
            </a:pPr>
            <a:r>
              <a:rPr lang="en-US" dirty="0"/>
              <a:t>https://</a:t>
            </a:r>
            <a:r>
              <a:rPr lang="en-US" dirty="0" err="1"/>
              <a:t>www.goodreads.com</a:t>
            </a:r>
            <a:r>
              <a:rPr lang="en-US" dirty="0"/>
              <a:t>/quotes/tag/technology</a:t>
            </a:r>
          </a:p>
          <a:p>
            <a:pPr marL="514350" indent="-514350">
              <a:buFont typeface="+mj-lt"/>
              <a:buAutoNum type="arabicPeriod"/>
            </a:pPr>
            <a:endParaRPr lang="en-US" dirty="0"/>
          </a:p>
        </p:txBody>
      </p:sp>
      <p:sp>
        <p:nvSpPr>
          <p:cNvPr id="2" name="Title 1">
            <a:extLst>
              <a:ext uri="{FF2B5EF4-FFF2-40B4-BE49-F238E27FC236}">
                <a16:creationId xmlns:a16="http://schemas.microsoft.com/office/drawing/2014/main" id="{11CDA98A-7D6E-7147-9E48-A24AB099F41B}"/>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2862175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9E301E-AB9B-2640-A57B-70ABA6B6F78E}"/>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E7F3EB06-89C0-0D4A-8AF2-6BE087C20BF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1300155-69C1-E941-ACB9-166ECA4CAFC3}"/>
              </a:ext>
            </a:extLst>
          </p:cNvPr>
          <p:cNvPicPr>
            <a:picLocks noChangeAspect="1"/>
          </p:cNvPicPr>
          <p:nvPr/>
        </p:nvPicPr>
        <p:blipFill>
          <a:blip r:embed="rId3"/>
          <a:stretch>
            <a:fillRect/>
          </a:stretch>
        </p:blipFill>
        <p:spPr>
          <a:xfrm>
            <a:off x="201329" y="834889"/>
            <a:ext cx="11871399" cy="5864087"/>
          </a:xfrm>
          <a:prstGeom prst="rect">
            <a:avLst/>
          </a:prstGeom>
        </p:spPr>
      </p:pic>
      <p:sp>
        <p:nvSpPr>
          <p:cNvPr id="5" name="TextBox 4">
            <a:extLst>
              <a:ext uri="{FF2B5EF4-FFF2-40B4-BE49-F238E27FC236}">
                <a16:creationId xmlns:a16="http://schemas.microsoft.com/office/drawing/2014/main" id="{5B42F3F4-0F52-1B4A-A06E-5036690E9846}"/>
              </a:ext>
            </a:extLst>
          </p:cNvPr>
          <p:cNvSpPr txBox="1"/>
          <p:nvPr/>
        </p:nvSpPr>
        <p:spPr>
          <a:xfrm>
            <a:off x="609600" y="2235123"/>
            <a:ext cx="1082566" cy="215444"/>
          </a:xfrm>
          <a:prstGeom prst="rect">
            <a:avLst/>
          </a:prstGeom>
          <a:solidFill>
            <a:schemeClr val="bg1"/>
          </a:solidFill>
        </p:spPr>
        <p:txBody>
          <a:bodyPr wrap="square" rtlCol="0">
            <a:spAutoFit/>
          </a:bodyPr>
          <a:lstStyle/>
          <a:p>
            <a:r>
              <a:rPr lang="en-US" sz="800" dirty="0"/>
              <a:t>Diabetes</a:t>
            </a:r>
          </a:p>
        </p:txBody>
      </p:sp>
      <p:sp>
        <p:nvSpPr>
          <p:cNvPr id="7" name="TextBox 6">
            <a:extLst>
              <a:ext uri="{FF2B5EF4-FFF2-40B4-BE49-F238E27FC236}">
                <a16:creationId xmlns:a16="http://schemas.microsoft.com/office/drawing/2014/main" id="{B87AAB05-1CFF-2849-A1A8-759E62148554}"/>
              </a:ext>
            </a:extLst>
          </p:cNvPr>
          <p:cNvSpPr txBox="1"/>
          <p:nvPr/>
        </p:nvSpPr>
        <p:spPr>
          <a:xfrm>
            <a:off x="6361727" y="1655144"/>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1417021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C0F7C4-A735-C94F-91EB-30129A9B41A2}"/>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4E328952-AFC6-1E4D-9ACA-33D4275BAB8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FAE3FD9-6F08-F545-ABB1-4191365C1089}"/>
              </a:ext>
            </a:extLst>
          </p:cNvPr>
          <p:cNvPicPr>
            <a:picLocks noChangeAspect="1"/>
          </p:cNvPicPr>
          <p:nvPr/>
        </p:nvPicPr>
        <p:blipFill>
          <a:blip r:embed="rId3"/>
          <a:stretch>
            <a:fillRect/>
          </a:stretch>
        </p:blipFill>
        <p:spPr>
          <a:xfrm>
            <a:off x="304800" y="841569"/>
            <a:ext cx="11767930" cy="6021781"/>
          </a:xfrm>
          <a:prstGeom prst="rect">
            <a:avLst/>
          </a:prstGeom>
        </p:spPr>
      </p:pic>
      <p:sp>
        <p:nvSpPr>
          <p:cNvPr id="5" name="TextBox 4">
            <a:extLst>
              <a:ext uri="{FF2B5EF4-FFF2-40B4-BE49-F238E27FC236}">
                <a16:creationId xmlns:a16="http://schemas.microsoft.com/office/drawing/2014/main" id="{A747AD8B-14C8-2F49-ABBD-387FAED371E9}"/>
              </a:ext>
            </a:extLst>
          </p:cNvPr>
          <p:cNvSpPr txBox="1"/>
          <p:nvPr/>
        </p:nvSpPr>
        <p:spPr>
          <a:xfrm>
            <a:off x="777312" y="2305950"/>
            <a:ext cx="1082566" cy="215444"/>
          </a:xfrm>
          <a:prstGeom prst="rect">
            <a:avLst/>
          </a:prstGeom>
          <a:solidFill>
            <a:schemeClr val="bg1"/>
          </a:solidFill>
        </p:spPr>
        <p:txBody>
          <a:bodyPr wrap="square" rtlCol="0">
            <a:spAutoFit/>
          </a:bodyPr>
          <a:lstStyle/>
          <a:p>
            <a:r>
              <a:rPr lang="en-US" sz="800" dirty="0"/>
              <a:t>Diabetes</a:t>
            </a:r>
          </a:p>
        </p:txBody>
      </p:sp>
      <p:sp>
        <p:nvSpPr>
          <p:cNvPr id="6" name="TextBox 5">
            <a:extLst>
              <a:ext uri="{FF2B5EF4-FFF2-40B4-BE49-F238E27FC236}">
                <a16:creationId xmlns:a16="http://schemas.microsoft.com/office/drawing/2014/main" id="{0DCB4828-0599-AD41-A912-146E8B7C028A}"/>
              </a:ext>
            </a:extLst>
          </p:cNvPr>
          <p:cNvSpPr txBox="1"/>
          <p:nvPr/>
        </p:nvSpPr>
        <p:spPr>
          <a:xfrm>
            <a:off x="6414050" y="1687621"/>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1334389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1C83BB-EA02-3A48-B28A-FC353F3A68C1}"/>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226A8010-9EEA-9746-9D14-F0D0C18C9C3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B721E2D-118E-824B-A8AD-7B8F4213026E}"/>
              </a:ext>
            </a:extLst>
          </p:cNvPr>
          <p:cNvPicPr>
            <a:picLocks noChangeAspect="1"/>
          </p:cNvPicPr>
          <p:nvPr/>
        </p:nvPicPr>
        <p:blipFill>
          <a:blip r:embed="rId3"/>
          <a:stretch>
            <a:fillRect/>
          </a:stretch>
        </p:blipFill>
        <p:spPr>
          <a:xfrm>
            <a:off x="98919" y="821636"/>
            <a:ext cx="11934054" cy="5917097"/>
          </a:xfrm>
          <a:prstGeom prst="rect">
            <a:avLst/>
          </a:prstGeom>
        </p:spPr>
      </p:pic>
      <p:sp>
        <p:nvSpPr>
          <p:cNvPr id="5" name="TextBox 4">
            <a:extLst>
              <a:ext uri="{FF2B5EF4-FFF2-40B4-BE49-F238E27FC236}">
                <a16:creationId xmlns:a16="http://schemas.microsoft.com/office/drawing/2014/main" id="{910944ED-CE7A-8C4D-BF04-7E6DEE664972}"/>
              </a:ext>
            </a:extLst>
          </p:cNvPr>
          <p:cNvSpPr txBox="1"/>
          <p:nvPr/>
        </p:nvSpPr>
        <p:spPr>
          <a:xfrm>
            <a:off x="609600" y="2259213"/>
            <a:ext cx="1082566" cy="215444"/>
          </a:xfrm>
          <a:prstGeom prst="rect">
            <a:avLst/>
          </a:prstGeom>
          <a:solidFill>
            <a:schemeClr val="bg1"/>
          </a:solidFill>
        </p:spPr>
        <p:txBody>
          <a:bodyPr wrap="square" rtlCol="0">
            <a:spAutoFit/>
          </a:bodyPr>
          <a:lstStyle/>
          <a:p>
            <a:r>
              <a:rPr lang="en-US" sz="800" dirty="0"/>
              <a:t>Diabetes</a:t>
            </a:r>
          </a:p>
        </p:txBody>
      </p:sp>
      <p:sp>
        <p:nvSpPr>
          <p:cNvPr id="6" name="TextBox 5">
            <a:extLst>
              <a:ext uri="{FF2B5EF4-FFF2-40B4-BE49-F238E27FC236}">
                <a16:creationId xmlns:a16="http://schemas.microsoft.com/office/drawing/2014/main" id="{B14D7F86-F29C-764C-A3BD-CC171923472C}"/>
              </a:ext>
            </a:extLst>
          </p:cNvPr>
          <p:cNvSpPr txBox="1"/>
          <p:nvPr/>
        </p:nvSpPr>
        <p:spPr>
          <a:xfrm>
            <a:off x="6308037" y="1646253"/>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239884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34DA0-61CB-2A4F-9844-3C4BE9B4C806}"/>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F3D53176-F6EE-054D-AF19-A574671C54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5C3B145-7986-CD4C-ADE7-64F303457266}"/>
              </a:ext>
            </a:extLst>
          </p:cNvPr>
          <p:cNvPicPr>
            <a:picLocks noChangeAspect="1"/>
          </p:cNvPicPr>
          <p:nvPr/>
        </p:nvPicPr>
        <p:blipFill>
          <a:blip r:embed="rId3"/>
          <a:stretch>
            <a:fillRect/>
          </a:stretch>
        </p:blipFill>
        <p:spPr>
          <a:xfrm>
            <a:off x="411529" y="828261"/>
            <a:ext cx="11528680" cy="5877338"/>
          </a:xfrm>
          <a:prstGeom prst="rect">
            <a:avLst/>
          </a:prstGeom>
        </p:spPr>
      </p:pic>
      <p:sp>
        <p:nvSpPr>
          <p:cNvPr id="5" name="TextBox 4">
            <a:extLst>
              <a:ext uri="{FF2B5EF4-FFF2-40B4-BE49-F238E27FC236}">
                <a16:creationId xmlns:a16="http://schemas.microsoft.com/office/drawing/2014/main" id="{54EB2C94-90F3-8247-807D-7C3D30E03796}"/>
              </a:ext>
            </a:extLst>
          </p:cNvPr>
          <p:cNvSpPr txBox="1"/>
          <p:nvPr/>
        </p:nvSpPr>
        <p:spPr>
          <a:xfrm>
            <a:off x="870078" y="2292698"/>
            <a:ext cx="1082566" cy="215444"/>
          </a:xfrm>
          <a:prstGeom prst="rect">
            <a:avLst/>
          </a:prstGeom>
          <a:solidFill>
            <a:schemeClr val="bg1"/>
          </a:solidFill>
        </p:spPr>
        <p:txBody>
          <a:bodyPr wrap="square" rtlCol="0">
            <a:spAutoFit/>
          </a:bodyPr>
          <a:lstStyle/>
          <a:p>
            <a:r>
              <a:rPr lang="en-US" sz="800" dirty="0"/>
              <a:t>Diabetes</a:t>
            </a:r>
          </a:p>
        </p:txBody>
      </p:sp>
      <p:sp>
        <p:nvSpPr>
          <p:cNvPr id="6" name="TextBox 5">
            <a:extLst>
              <a:ext uri="{FF2B5EF4-FFF2-40B4-BE49-F238E27FC236}">
                <a16:creationId xmlns:a16="http://schemas.microsoft.com/office/drawing/2014/main" id="{7530E8CC-A9FB-E34D-93B6-8E1A459060EC}"/>
              </a:ext>
            </a:extLst>
          </p:cNvPr>
          <p:cNvSpPr txBox="1"/>
          <p:nvPr/>
        </p:nvSpPr>
        <p:spPr>
          <a:xfrm>
            <a:off x="6440556" y="1621455"/>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9891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39057C-6B35-5446-BAFA-DE9488333676}"/>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D430BC8D-D1EA-504C-AC6B-1B1BF0CD05B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01B7FE-64CE-8C43-806A-5BBA666E6A74}"/>
              </a:ext>
            </a:extLst>
          </p:cNvPr>
          <p:cNvPicPr>
            <a:picLocks noChangeAspect="1"/>
          </p:cNvPicPr>
          <p:nvPr/>
        </p:nvPicPr>
        <p:blipFill>
          <a:blip r:embed="rId3"/>
          <a:stretch>
            <a:fillRect/>
          </a:stretch>
        </p:blipFill>
        <p:spPr>
          <a:xfrm>
            <a:off x="424070" y="815167"/>
            <a:ext cx="11463130" cy="6007671"/>
          </a:xfrm>
          <a:prstGeom prst="rect">
            <a:avLst/>
          </a:prstGeom>
        </p:spPr>
      </p:pic>
      <p:sp>
        <p:nvSpPr>
          <p:cNvPr id="5" name="TextBox 4">
            <a:extLst>
              <a:ext uri="{FF2B5EF4-FFF2-40B4-BE49-F238E27FC236}">
                <a16:creationId xmlns:a16="http://schemas.microsoft.com/office/drawing/2014/main" id="{443CCD77-4FA2-624E-A55A-238F7AE07A16}"/>
              </a:ext>
            </a:extLst>
          </p:cNvPr>
          <p:cNvSpPr txBox="1"/>
          <p:nvPr/>
        </p:nvSpPr>
        <p:spPr>
          <a:xfrm>
            <a:off x="923088" y="2261555"/>
            <a:ext cx="1082566" cy="215444"/>
          </a:xfrm>
          <a:prstGeom prst="rect">
            <a:avLst/>
          </a:prstGeom>
          <a:solidFill>
            <a:schemeClr val="bg1"/>
          </a:solidFill>
        </p:spPr>
        <p:txBody>
          <a:bodyPr wrap="square" rtlCol="0">
            <a:spAutoFit/>
          </a:bodyPr>
          <a:lstStyle/>
          <a:p>
            <a:r>
              <a:rPr lang="en-US" sz="800" dirty="0"/>
              <a:t>Diabetes</a:t>
            </a:r>
          </a:p>
        </p:txBody>
      </p:sp>
      <p:sp>
        <p:nvSpPr>
          <p:cNvPr id="6" name="TextBox 5">
            <a:extLst>
              <a:ext uri="{FF2B5EF4-FFF2-40B4-BE49-F238E27FC236}">
                <a16:creationId xmlns:a16="http://schemas.microsoft.com/office/drawing/2014/main" id="{302D1349-D943-DC46-8E1E-833D51530BB4}"/>
              </a:ext>
            </a:extLst>
          </p:cNvPr>
          <p:cNvSpPr txBox="1"/>
          <p:nvPr/>
        </p:nvSpPr>
        <p:spPr>
          <a:xfrm>
            <a:off x="6374293" y="1664895"/>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2322311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4A11E5-8351-8649-B047-BF24F7B0E70B}"/>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6097FDB9-B968-CF4B-B482-D872C0C1B8F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5214C84-05A5-464B-84A8-3DDD0BCF757D}"/>
              </a:ext>
            </a:extLst>
          </p:cNvPr>
          <p:cNvPicPr>
            <a:picLocks noChangeAspect="1"/>
          </p:cNvPicPr>
          <p:nvPr/>
        </p:nvPicPr>
        <p:blipFill>
          <a:blip r:embed="rId3"/>
          <a:stretch>
            <a:fillRect/>
          </a:stretch>
        </p:blipFill>
        <p:spPr>
          <a:xfrm>
            <a:off x="186607" y="821636"/>
            <a:ext cx="11819861" cy="5956852"/>
          </a:xfrm>
          <a:prstGeom prst="rect">
            <a:avLst/>
          </a:prstGeom>
        </p:spPr>
      </p:pic>
      <p:sp>
        <p:nvSpPr>
          <p:cNvPr id="5" name="TextBox 4">
            <a:extLst>
              <a:ext uri="{FF2B5EF4-FFF2-40B4-BE49-F238E27FC236}">
                <a16:creationId xmlns:a16="http://schemas.microsoft.com/office/drawing/2014/main" id="{E9AE0A3B-6AF3-2C40-B04E-9D9FBAF03395}"/>
              </a:ext>
            </a:extLst>
          </p:cNvPr>
          <p:cNvSpPr txBox="1"/>
          <p:nvPr/>
        </p:nvSpPr>
        <p:spPr>
          <a:xfrm>
            <a:off x="609600" y="2232708"/>
            <a:ext cx="1082566" cy="215444"/>
          </a:xfrm>
          <a:prstGeom prst="rect">
            <a:avLst/>
          </a:prstGeom>
          <a:solidFill>
            <a:schemeClr val="bg1"/>
          </a:solidFill>
        </p:spPr>
        <p:txBody>
          <a:bodyPr wrap="square" rtlCol="0">
            <a:spAutoFit/>
          </a:bodyPr>
          <a:lstStyle/>
          <a:p>
            <a:r>
              <a:rPr lang="en-US" sz="800" dirty="0"/>
              <a:t>Diabetes</a:t>
            </a:r>
          </a:p>
        </p:txBody>
      </p:sp>
      <p:sp>
        <p:nvSpPr>
          <p:cNvPr id="6" name="TextBox 5">
            <a:extLst>
              <a:ext uri="{FF2B5EF4-FFF2-40B4-BE49-F238E27FC236}">
                <a16:creationId xmlns:a16="http://schemas.microsoft.com/office/drawing/2014/main" id="{ABCB57D6-BA15-B944-9D22-71861B4B8E30}"/>
              </a:ext>
            </a:extLst>
          </p:cNvPr>
          <p:cNvSpPr txBox="1"/>
          <p:nvPr/>
        </p:nvSpPr>
        <p:spPr>
          <a:xfrm>
            <a:off x="6308036" y="1633000"/>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2793730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15B00-501B-6644-AD98-2E911C0F77C9}"/>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FAAE3111-40C6-1846-9BB0-AC0ABD4C3E6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8BC5405-CEBF-C24A-BBC1-69FC380F9B53}"/>
              </a:ext>
            </a:extLst>
          </p:cNvPr>
          <p:cNvPicPr>
            <a:picLocks noChangeAspect="1"/>
          </p:cNvPicPr>
          <p:nvPr/>
        </p:nvPicPr>
        <p:blipFill>
          <a:blip r:embed="rId3"/>
          <a:stretch>
            <a:fillRect/>
          </a:stretch>
        </p:blipFill>
        <p:spPr>
          <a:xfrm>
            <a:off x="359080" y="815008"/>
            <a:ext cx="11528119" cy="5945267"/>
          </a:xfrm>
          <a:prstGeom prst="rect">
            <a:avLst/>
          </a:prstGeom>
        </p:spPr>
      </p:pic>
      <p:sp>
        <p:nvSpPr>
          <p:cNvPr id="5" name="TextBox 4">
            <a:extLst>
              <a:ext uri="{FF2B5EF4-FFF2-40B4-BE49-F238E27FC236}">
                <a16:creationId xmlns:a16="http://schemas.microsoft.com/office/drawing/2014/main" id="{0B180C6B-F3CA-9041-983C-5020B519F449}"/>
              </a:ext>
            </a:extLst>
          </p:cNvPr>
          <p:cNvSpPr txBox="1"/>
          <p:nvPr/>
        </p:nvSpPr>
        <p:spPr>
          <a:xfrm>
            <a:off x="856825" y="2237984"/>
            <a:ext cx="1082566" cy="215444"/>
          </a:xfrm>
          <a:prstGeom prst="rect">
            <a:avLst/>
          </a:prstGeom>
          <a:solidFill>
            <a:schemeClr val="bg1"/>
          </a:solidFill>
        </p:spPr>
        <p:txBody>
          <a:bodyPr wrap="square" rtlCol="0">
            <a:spAutoFit/>
          </a:bodyPr>
          <a:lstStyle/>
          <a:p>
            <a:r>
              <a:rPr lang="en-US" sz="800" dirty="0"/>
              <a:t>Diabetes</a:t>
            </a:r>
          </a:p>
        </p:txBody>
      </p:sp>
      <p:sp>
        <p:nvSpPr>
          <p:cNvPr id="6" name="TextBox 5">
            <a:extLst>
              <a:ext uri="{FF2B5EF4-FFF2-40B4-BE49-F238E27FC236}">
                <a16:creationId xmlns:a16="http://schemas.microsoft.com/office/drawing/2014/main" id="{C5C32B05-5040-DA42-8199-2F72E1312530}"/>
              </a:ext>
            </a:extLst>
          </p:cNvPr>
          <p:cNvSpPr txBox="1"/>
          <p:nvPr/>
        </p:nvSpPr>
        <p:spPr>
          <a:xfrm>
            <a:off x="6334539" y="1639957"/>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3018657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25800-02D5-AA4E-A942-50BCC4E7FE15}"/>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ACA0C62D-B0CB-374B-B326-A570D08920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0D38C26-3FF6-6348-8E18-A804576E837B}"/>
              </a:ext>
            </a:extLst>
          </p:cNvPr>
          <p:cNvPicPr>
            <a:picLocks noChangeAspect="1"/>
          </p:cNvPicPr>
          <p:nvPr/>
        </p:nvPicPr>
        <p:blipFill>
          <a:blip r:embed="rId3"/>
          <a:stretch>
            <a:fillRect/>
          </a:stretch>
        </p:blipFill>
        <p:spPr>
          <a:xfrm>
            <a:off x="243003" y="874645"/>
            <a:ext cx="11736960" cy="5877339"/>
          </a:xfrm>
          <a:prstGeom prst="rect">
            <a:avLst/>
          </a:prstGeom>
        </p:spPr>
      </p:pic>
      <p:sp>
        <p:nvSpPr>
          <p:cNvPr id="5" name="TextBox 4">
            <a:extLst>
              <a:ext uri="{FF2B5EF4-FFF2-40B4-BE49-F238E27FC236}">
                <a16:creationId xmlns:a16="http://schemas.microsoft.com/office/drawing/2014/main" id="{0E7FB7AB-2D31-A742-BA19-5C5CD2DF228A}"/>
              </a:ext>
            </a:extLst>
          </p:cNvPr>
          <p:cNvSpPr txBox="1"/>
          <p:nvPr/>
        </p:nvSpPr>
        <p:spPr>
          <a:xfrm>
            <a:off x="711052" y="2256399"/>
            <a:ext cx="1082566" cy="215444"/>
          </a:xfrm>
          <a:prstGeom prst="rect">
            <a:avLst/>
          </a:prstGeom>
          <a:solidFill>
            <a:schemeClr val="bg1"/>
          </a:solidFill>
        </p:spPr>
        <p:txBody>
          <a:bodyPr wrap="square" rtlCol="0">
            <a:spAutoFit/>
          </a:bodyPr>
          <a:lstStyle/>
          <a:p>
            <a:r>
              <a:rPr lang="en-US" sz="800" dirty="0"/>
              <a:t>Diabetes</a:t>
            </a:r>
          </a:p>
        </p:txBody>
      </p:sp>
    </p:spTree>
    <p:extLst>
      <p:ext uri="{BB962C8B-B14F-4D97-AF65-F5344CB8AC3E}">
        <p14:creationId xmlns:p14="http://schemas.microsoft.com/office/powerpoint/2010/main" val="2437659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982</Words>
  <Application>Microsoft Macintosh PowerPoint</Application>
  <PresentationFormat>Widescreen</PresentationFormat>
  <Paragraphs>68</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Strengths and Weaknesses</vt:lpstr>
      <vt:lpstr>Conclusion</vt:lpstr>
      <vt:lpstr>Acknowledgments (in no particular order)</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Stewart</dc:creator>
  <cp:lastModifiedBy>Justin Stewart</cp:lastModifiedBy>
  <cp:revision>2</cp:revision>
  <dcterms:created xsi:type="dcterms:W3CDTF">2019-01-29T19:00:55Z</dcterms:created>
  <dcterms:modified xsi:type="dcterms:W3CDTF">2019-01-29T19:06:20Z</dcterms:modified>
</cp:coreProperties>
</file>